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25" r:id="rId5"/>
  </p:sldMasterIdLst>
  <p:notesMasterIdLst>
    <p:notesMasterId r:id="rId24"/>
  </p:notesMasterIdLst>
  <p:handoutMasterIdLst>
    <p:handoutMasterId r:id="rId25"/>
  </p:handoutMasterIdLst>
  <p:sldIdLst>
    <p:sldId id="380" r:id="rId6"/>
    <p:sldId id="420" r:id="rId7"/>
    <p:sldId id="437" r:id="rId8"/>
    <p:sldId id="456" r:id="rId9"/>
    <p:sldId id="434" r:id="rId10"/>
    <p:sldId id="436" r:id="rId11"/>
    <p:sldId id="438" r:id="rId12"/>
    <p:sldId id="439" r:id="rId13"/>
    <p:sldId id="443" r:id="rId14"/>
    <p:sldId id="444" r:id="rId15"/>
    <p:sldId id="447" r:id="rId16"/>
    <p:sldId id="448" r:id="rId17"/>
    <p:sldId id="450" r:id="rId18"/>
    <p:sldId id="451" r:id="rId19"/>
    <p:sldId id="452" r:id="rId20"/>
    <p:sldId id="453" r:id="rId21"/>
    <p:sldId id="454" r:id="rId22"/>
    <p:sldId id="457" r:id="rId23"/>
  </p:sldIdLst>
  <p:sldSz cx="17556163" cy="9875838"/>
  <p:notesSz cx="9872663" cy="6797675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1pPr>
    <a:lvl2pPr marL="658368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2pPr>
    <a:lvl3pPr marL="1316736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3pPr>
    <a:lvl4pPr marL="1975104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4pPr>
    <a:lvl5pPr marL="2633472" algn="l" rtl="0" fontAlgn="base">
      <a:spcBef>
        <a:spcPct val="0"/>
      </a:spcBef>
      <a:spcAft>
        <a:spcPct val="0"/>
      </a:spcAft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5pPr>
    <a:lvl6pPr marL="3291840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6pPr>
    <a:lvl7pPr marL="3950208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7pPr>
    <a:lvl8pPr marL="4608576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8pPr>
    <a:lvl9pPr marL="5266944" algn="l" defTabSz="1316736" rtl="0" eaLnBrk="1" latinLnBrk="0" hangingPunct="1">
      <a:defRPr sz="3456" kern="1200">
        <a:solidFill>
          <a:schemeClr val="tx1"/>
        </a:solidFill>
        <a:latin typeface="Arial" charset="0"/>
        <a:ea typeface="ヒラギノ角ゴ Pro W3" pitchFamily="-8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EF86625-C7A8-4262-862D-1DD20B639C1B}">
          <p14:sldIdLst>
            <p14:sldId id="380"/>
          </p14:sldIdLst>
        </p14:section>
        <p14:section name="Naamloze sectie" id="{45CC656E-50A7-4262-BE3C-CB4F99020F1A}">
          <p14:sldIdLst>
            <p14:sldId id="420"/>
            <p14:sldId id="437"/>
            <p14:sldId id="456"/>
            <p14:sldId id="434"/>
            <p14:sldId id="436"/>
            <p14:sldId id="438"/>
            <p14:sldId id="439"/>
            <p14:sldId id="443"/>
            <p14:sldId id="444"/>
            <p14:sldId id="447"/>
            <p14:sldId id="448"/>
            <p14:sldId id="450"/>
            <p14:sldId id="451"/>
            <p14:sldId id="452"/>
            <p14:sldId id="453"/>
            <p14:sldId id="454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1" userDrawn="1">
          <p15:clr>
            <a:srgbClr val="A4A3A4"/>
          </p15:clr>
        </p15:guide>
        <p15:guide id="2" pos="55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1104D"/>
    <a:srgbClr val="CC0033"/>
    <a:srgbClr val="D00F4D"/>
    <a:srgbClr val="C80536"/>
    <a:srgbClr val="D5155E"/>
    <a:srgbClr val="000000"/>
    <a:srgbClr val="E5E5E5"/>
    <a:srgbClr val="B2B2B2"/>
    <a:srgbClr val="008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6447" autoAdjust="0"/>
  </p:normalViewPr>
  <p:slideViewPr>
    <p:cSldViewPr>
      <p:cViewPr varScale="1">
        <p:scale>
          <a:sx n="69" d="100"/>
          <a:sy n="69" d="100"/>
        </p:scale>
        <p:origin x="1200" y="72"/>
      </p:cViewPr>
      <p:guideLst>
        <p:guide orient="horz" pos="3111"/>
        <p:guide pos="55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96"/>
      </p:cViewPr>
      <p:guideLst>
        <p:guide orient="horz" pos="2140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/>
              <a:t>page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24824881-9DDB-4D88-8AA7-B169E5F5BEE5}" type="datetimeFigureOut">
              <a:rPr lang="nl-NL"/>
              <a:pPr/>
              <a:t>6-6-2019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8CE7FF91-F377-4BF6-9B1C-16582466F57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91318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r>
              <a:rPr lang="nl-NL" dirty="0"/>
              <a:t>page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77" y="1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64B75995-3EBB-475A-964F-373DA5D575E7}" type="datetimeFigureOut">
              <a:rPr lang="nl-NL"/>
              <a:pPr/>
              <a:t>6-6-2019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291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032" y="3228707"/>
            <a:ext cx="7898600" cy="3059117"/>
          </a:xfrm>
          <a:prstGeom prst="rect">
            <a:avLst/>
          </a:prstGeom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8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77" y="6456325"/>
            <a:ext cx="4277136" cy="340265"/>
          </a:xfrm>
          <a:prstGeom prst="rect">
            <a:avLst/>
          </a:prstGeom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80" charset="0"/>
              </a:defRPr>
            </a:lvl1pPr>
          </a:lstStyle>
          <a:p>
            <a:fld id="{CC0A3BD6-6184-462B-A657-75721E8B564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741758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ヒラギノ角ゴ Pro W3" pitchFamily="84" charset="-128"/>
      </a:defRPr>
    </a:lvl1pPr>
    <a:lvl2pPr marL="658368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2pPr>
    <a:lvl3pPr marL="1316736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3pPr>
    <a:lvl4pPr marL="1975104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4pPr>
    <a:lvl5pPr marL="2633472" algn="l" rtl="0" eaLnBrk="0" fontAlgn="base" hangingPunct="0">
      <a:spcBef>
        <a:spcPct val="30000"/>
      </a:spcBef>
      <a:spcAft>
        <a:spcPct val="0"/>
      </a:spcAft>
      <a:defRPr sz="1728" kern="1200">
        <a:solidFill>
          <a:schemeClr val="tx1"/>
        </a:solidFill>
        <a:latin typeface="+mn-lt"/>
        <a:ea typeface="ヒラギノ角ゴ Pro W3" pitchFamily="84" charset="-128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 way of </a:t>
            </a:r>
            <a:r>
              <a:rPr lang="nl-NL" dirty="0" err="1"/>
              <a:t>formalizing</a:t>
            </a:r>
            <a:r>
              <a:rPr lang="nl-NL" dirty="0"/>
              <a:t> a </a:t>
            </a:r>
            <a:r>
              <a:rPr lang="nl-NL" dirty="0" err="1"/>
              <a:t>programming</a:t>
            </a:r>
            <a:r>
              <a:rPr lang="nl-NL" dirty="0"/>
              <a:t> concept over multiple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7639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Answer</a:t>
            </a:r>
            <a:r>
              <a:rPr lang="nl-NL" dirty="0"/>
              <a:t> is C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700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Elk element van de array moet hetzelfde type zijn als de array zelf!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72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where P will still be the program, and T will be the current typing, and PT is the result of the type checking, namely the type that program P has been determined as having, and T′ will be the new typing.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When you do type checking on a program with a list of values bound to types, the result is the type of that program and possibly an altered list of values bound to types OR an error!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026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Void</a:t>
            </a:r>
            <a:r>
              <a:rPr lang="nl-NL" dirty="0"/>
              <a:t>, int, int, </a:t>
            </a:r>
            <a:r>
              <a:rPr lang="nl-NL" dirty="0" err="1"/>
              <a:t>bool</a:t>
            </a:r>
            <a:r>
              <a:rPr lang="nl-NL" dirty="0"/>
              <a:t>, int/</a:t>
            </a:r>
            <a:r>
              <a:rPr lang="nl-NL" dirty="0" err="1"/>
              <a:t>float</a:t>
            </a:r>
            <a:r>
              <a:rPr lang="nl-NL" dirty="0"/>
              <a:t>, </a:t>
            </a:r>
            <a:r>
              <a:rPr lang="nl-NL" dirty="0" err="1"/>
              <a:t>bool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Antwoord A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407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Antwoord B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87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8073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Antwoord A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09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MC3 sample </a:t>
            </a:r>
            <a:r>
              <a:rPr lang="nl-NL" dirty="0" err="1"/>
              <a:t>exam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04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Answer</a:t>
            </a:r>
            <a:r>
              <a:rPr lang="nl-NL" dirty="0"/>
              <a:t> is B</a:t>
            </a:r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page number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A3BD6-6184-462B-A657-75721E8B5646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49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42DE672-904B-45E5-AE2A-C4B160AC8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5" name="Tijdelijke aanduiding voor tekst 24">
            <a:extLst>
              <a:ext uri="{FF2B5EF4-FFF2-40B4-BE49-F238E27FC236}">
                <a16:creationId xmlns:a16="http://schemas.microsoft.com/office/drawing/2014/main" id="{D4A26B67-482A-4F66-9CA5-B82D1CAE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2631717F-B269-4AB3-A18A-A2DFB34B66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0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28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EE247C9-9209-4764-BAE3-859A780B69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4F7642E1-DFAF-44DC-8170-831A2411D4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477985B-96F7-4F8C-94A0-BC23832CE3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1" cy="98753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801B53-E18F-4974-AF5C-E430F35AD4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FA897526-8C01-404F-93E6-C2B9D94262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25EDFA7-9642-43AA-B3F1-5CC2C50101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4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69BF2CF-391D-46AA-85DF-FA63E987BB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E0BB46E4-6091-48EA-99D9-3723DCE710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80063CC-0131-43C1-B043-E792967C62C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1" cy="98753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8E827F3-B5D9-445F-AB4E-9942312445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21B6A7A4-DE9D-4E9F-8118-01B13235D4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3F01744-4B43-4F70-8C1E-407A3B33B9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0"/>
            <a:ext cx="17556161" cy="98751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27EDB36D-3E5F-4191-92C7-EC683B0C0F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6" name="Tijdelijke aanduiding voor tekst 24">
            <a:extLst>
              <a:ext uri="{FF2B5EF4-FFF2-40B4-BE49-F238E27FC236}">
                <a16:creationId xmlns:a16="http://schemas.microsoft.com/office/drawing/2014/main" id="{93C366F9-98AB-4C21-A4C2-E7A102E22A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7FC5889-49D8-437D-9B1B-4E20F9678B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9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1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EBE9D85-6814-482F-AC09-93326EA247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DD227E36-9359-462F-A719-B91923D53C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4E1DFB9E-5A1F-40FD-B6F0-3E675A8F6F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"/>
            <a:ext cx="17556160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FBDDEE3-28BF-495A-89F0-F90F444E4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F5AD9E41-6FDE-4327-A092-727EEF4911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D786683-490E-4676-B0BE-EF366844F7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0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7D0C9A-A2A4-4BE5-A0DA-A4E4FB69F3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5EF1F78E-C369-41F9-A966-CC5A7D5135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E32317C-33E0-4D13-9D10-A07337EBCE0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9"/>
            <a:ext cx="17556160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36793E-6ACF-4043-83C3-5A5DD985A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613815E3-61D5-44B1-9681-680FCFE09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02FA725-E01B-42E9-A73F-278EE2B365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1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0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28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59FA2F-A224-4422-A44E-86D960939C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5F75D2D0-653A-4A0F-BC58-B4A48BFDA8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0F0AE837-72A4-4F92-AC52-B12F23F5BB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2160"/>
            <a:ext cx="17549361" cy="9871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A381AC7-CFA0-40F4-9E00-72D47A0C56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404B931C-FA09-4BA7-8432-E4B80E73AB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639896EE-C31F-496F-846F-7446EB5981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2160"/>
            <a:ext cx="17549361" cy="9871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08BE3E6-1FF8-407E-966E-4F4729424C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D1DA0572-BE8A-4FC2-ADEA-3EE6E18243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5621EE6-29D7-482D-987F-87E63A25A3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2160"/>
            <a:ext cx="17549361" cy="98715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06EC3DA-8260-483F-89CD-4B033E6276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AF4FE214-5E4B-473B-A98B-A10A863783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455C769-BAF0-4AD8-B6AB-27F46D5CE6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0553B46-4CFE-44EF-B1E1-0880C21A16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6043484" cy="633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85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93F3384-4D46-425E-9492-98C381B81D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2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68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BE8AA42-FF6F-4B69-9487-6E4C8BDB3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315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F597D443-F94D-4AC0-AB53-FBDF8FF7E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3185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8500790" y="2628900"/>
            <a:ext cx="7494588" cy="62658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defRPr sz="2400" i="0"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14682737" y="9258399"/>
            <a:ext cx="1656184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59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95C62C69-8829-41C1-AECF-D34CE2F087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4218AAB-072B-4A1B-A3AA-00FC889422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E662E4-ACB5-473B-B413-847E9B8321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27485" y="2562439"/>
            <a:ext cx="14924087" cy="592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 marL="0" indent="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0" indent="-540000">
              <a:lnSpc>
                <a:spcPct val="15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</a:defRPr>
            </a:lvl2pPr>
            <a:lvl3pPr marL="1080000" indent="-5400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 i="0">
                <a:solidFill>
                  <a:schemeClr val="bg1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BEDA9377-C43F-452F-817F-3251FABFF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D14227F-F908-4FA0-8B52-C5E80DDBE7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"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48C1BB0-9857-43B0-9A46-EB13E3AD3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1683260"/>
          </a:xfrm>
          <a:prstGeom prst="rect">
            <a:avLst/>
          </a:prstGeom>
        </p:spPr>
      </p:pic>
      <p:sp>
        <p:nvSpPr>
          <p:cNvPr id="1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53991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027A278-2374-4FA9-B213-B420E83792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3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k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3240707-FF2D-4E6D-82E5-1C7B85ABC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" y="2160"/>
            <a:ext cx="17549363" cy="987151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5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87BC88D-D258-4C67-A049-7DE95BD885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CC43665F-46EB-427C-905E-A2ACB6C8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668ABD9-3874-4A11-9E69-2F7BE2C94E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88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ks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76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"/>
            <a:ext cx="17556163" cy="987441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9F25C2-3BB1-41D7-8D6A-69F8CA783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10" y="8899330"/>
            <a:ext cx="716533" cy="72008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C9417EC-E35B-4AE1-9CED-32F6EE88A045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521498" y="2562440"/>
            <a:ext cx="10873208" cy="547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6746" tIns="78373" rIns="156746" bIns="78373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sz="3600" i="1">
                <a:solidFill>
                  <a:srgbClr val="000000"/>
                </a:solidFill>
              </a:defRPr>
            </a:lvl1pPr>
            <a:lvl2pPr marL="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3200">
                <a:solidFill>
                  <a:srgbClr val="000000"/>
                </a:solidFill>
              </a:defRPr>
            </a:lvl2pPr>
            <a:lvl3pPr marL="1080000" indent="-5400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</a:defRPr>
            </a:lvl3pPr>
            <a:lvl4pPr>
              <a:defRPr sz="3600">
                <a:solidFill>
                  <a:srgbClr val="000000"/>
                </a:solidFill>
              </a:defRPr>
            </a:lvl4pPr>
            <a:lvl5pPr>
              <a:defRPr sz="36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om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2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3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F6F4DC-E44C-4621-86F8-3A0480781C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"/>
            <a:ext cx="17556162" cy="9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" y="2160"/>
            <a:ext cx="17549363" cy="9871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5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87BC88D-D258-4C67-A049-7DE95BD885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CC43665F-46EB-427C-905E-A2ACB6C8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668ABD9-3874-4A11-9E69-2F7BE2C94E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-78522"/>
            <a:ext cx="17549361" cy="9871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5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87BC88D-D258-4C67-A049-7DE95BD885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CC43665F-46EB-427C-905E-A2ACB6C8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668ABD9-3874-4A11-9E69-2F7BE2C94E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" y="-78522"/>
            <a:ext cx="17549361" cy="98715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5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87BC88D-D258-4C67-A049-7DE95BD885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CC43665F-46EB-427C-905E-A2ACB6C83E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668ABD9-3874-4A11-9E69-2F7BE2C94E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" y="2160"/>
            <a:ext cx="17549363" cy="98715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518355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F624F0-2E81-4502-9969-10A8BFF80B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E5DAB2F7-1CBA-4EAB-B43A-80450F065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D9E97889-DF49-4CCB-8FB7-D38C255626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9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"/>
            <a:ext cx="17556163" cy="987534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355"/>
            <a:ext cx="17556163" cy="2357268"/>
          </a:xfrm>
          <a:prstGeom prst="rect">
            <a:avLst/>
          </a:prstGeom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99DE6A-4033-46DD-9046-754F00C308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3" name="Tijdelijke aanduiding voor tekst 24">
            <a:extLst>
              <a:ext uri="{FF2B5EF4-FFF2-40B4-BE49-F238E27FC236}">
                <a16:creationId xmlns:a16="http://schemas.microsoft.com/office/drawing/2014/main" id="{3762F839-3510-48D2-AEF0-314B7C35D5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699931F-0EC8-4F13-9BBA-0AD042830D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D249E164-E8DC-4468-A641-FBA84C0C4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"/>
            <a:ext cx="17556161" cy="98753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6795A58-1BB5-4DC9-8414-004BF3C77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528"/>
            <a:ext cx="17556163" cy="2357268"/>
          </a:xfrm>
          <a:prstGeom prst="rect">
            <a:avLst/>
          </a:prstGeom>
          <a:noFill/>
        </p:spPr>
      </p:pic>
      <p:sp>
        <p:nvSpPr>
          <p:cNvPr id="60420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31520" y="1973099"/>
            <a:ext cx="15419839" cy="548658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200"/>
              </a:lnSpc>
              <a:spcBef>
                <a:spcPts val="0"/>
              </a:spcBef>
              <a:buFont typeface="Wingdings" pitchFamily="-80" charset="2"/>
              <a:buNone/>
              <a:defRPr sz="3200" b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namen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</p:txBody>
      </p:sp>
      <p:sp>
        <p:nvSpPr>
          <p:cNvPr id="60421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7485" y="843450"/>
            <a:ext cx="15317473" cy="98758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>
              <a:lnSpc>
                <a:spcPct val="100000"/>
              </a:lnSpc>
              <a:defRPr sz="5400" b="0" baseline="0" smtClean="0">
                <a:solidFill>
                  <a:schemeClr val="bg1"/>
                </a:solidFill>
                <a:latin typeface="Arial" charset="0"/>
                <a:ea typeface="ヒラギノ角ゴ Pro W3" pitchFamily="-80" charset="-128"/>
              </a:defRPr>
            </a:lvl1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om de </a:t>
            </a:r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nl-NL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4E03248-50D0-4D07-9229-CB76C7AE9A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2063"/>
            <a:ext cx="17556163" cy="3593527"/>
          </a:xfrm>
          <a:prstGeom prst="rect">
            <a:avLst/>
          </a:prstGeom>
        </p:spPr>
      </p:pic>
      <p:sp>
        <p:nvSpPr>
          <p:cNvPr id="14" name="Tijdelijke aanduiding voor tekst 24">
            <a:extLst>
              <a:ext uri="{FF2B5EF4-FFF2-40B4-BE49-F238E27FC236}">
                <a16:creationId xmlns:a16="http://schemas.microsoft.com/office/drawing/2014/main" id="{27298641-F0D4-40DE-B985-BB57FCF86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485" y="9144279"/>
            <a:ext cx="6538428" cy="576089"/>
          </a:xfrm>
          <a:prstGeom prst="rect">
            <a:avLst/>
          </a:prstGeom>
        </p:spPr>
        <p:txBody>
          <a:bodyPr wrap="none" lIns="0" tIns="0" rIns="0" bIns="0"/>
          <a:lstStyle>
            <a:lvl1pPr marL="0" indent="0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nl-NL" dirty="0"/>
              <a:t>Onderwerp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1B7822D4-E8FF-44C5-A3D2-83B0407774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755FBA1-6DCC-47F3-AD6E-FE6705132888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936" y="8899330"/>
            <a:ext cx="720081" cy="7200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629" r:id="rId2"/>
    <p:sldLayoutId id="2147484630" r:id="rId3"/>
    <p:sldLayoutId id="2147484650" r:id="rId4"/>
    <p:sldLayoutId id="2147484651" r:id="rId5"/>
    <p:sldLayoutId id="2147484652" r:id="rId6"/>
    <p:sldLayoutId id="2147484631" r:id="rId7"/>
    <p:sldLayoutId id="2147484610" r:id="rId8"/>
    <p:sldLayoutId id="2147484633" r:id="rId9"/>
    <p:sldLayoutId id="2147484634" r:id="rId10"/>
    <p:sldLayoutId id="2147484611" r:id="rId11"/>
    <p:sldLayoutId id="2147484613" r:id="rId12"/>
    <p:sldLayoutId id="2147484614" r:id="rId13"/>
    <p:sldLayoutId id="2147484625" r:id="rId14"/>
    <p:sldLayoutId id="2147484615" r:id="rId15"/>
    <p:sldLayoutId id="2147484621" r:id="rId16"/>
    <p:sldLayoutId id="2147484620" r:id="rId17"/>
    <p:sldLayoutId id="2147484623" r:id="rId18"/>
    <p:sldLayoutId id="2147484635" r:id="rId19"/>
    <p:sldLayoutId id="2147484644" r:id="rId20"/>
    <p:sldLayoutId id="2147484645" r:id="rId21"/>
    <p:sldLayoutId id="2147484545" r:id="rId22"/>
    <p:sldLayoutId id="2147484595" r:id="rId23"/>
    <p:sldLayoutId id="2147484543" r:id="rId24"/>
    <p:sldLayoutId id="2147484596" r:id="rId25"/>
    <p:sldLayoutId id="2147484599" r:id="rId26"/>
    <p:sldLayoutId id="2147484594" r:id="rId27"/>
    <p:sldLayoutId id="2147484653" r:id="rId28"/>
    <p:sldLayoutId id="2147484646" r:id="rId29"/>
    <p:sldLayoutId id="2147484600" r:id="rId30"/>
    <p:sldLayoutId id="2147484607" r:id="rId31"/>
    <p:sldLayoutId id="2147484606" r:id="rId32"/>
    <p:sldLayoutId id="2147484605" r:id="rId33"/>
    <p:sldLayoutId id="2147484648" r:id="rId34"/>
    <p:sldLayoutId id="2147484649" r:id="rId3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84" charset="0"/>
          <a:ea typeface="ヒラギノ角ゴ Pro W3" pitchFamily="84" charset="-128"/>
          <a:cs typeface="ヒラギノ角ゴ Pro W3" pitchFamily="84" charset="-128"/>
        </a:defRPr>
      </a:lvl9pPr>
    </p:titleStyle>
    <p:bodyStyle>
      <a:lvl1pPr marL="0" indent="0" algn="l" rtl="0" eaLnBrk="1" fontAlgn="base" hangingPunct="1">
        <a:spcBef>
          <a:spcPct val="35000"/>
        </a:spcBef>
        <a:spcAft>
          <a:spcPct val="0"/>
        </a:spcAft>
        <a:buSzPct val="80000"/>
        <a:buFontTx/>
        <a:buNone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65150" indent="-180975" algn="l" rtl="0" eaLnBrk="1" fontAlgn="base" hangingPunct="1">
        <a:spcBef>
          <a:spcPct val="35000"/>
        </a:spcBef>
        <a:spcAft>
          <a:spcPct val="0"/>
        </a:spcAft>
        <a:buSzPct val="7500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928688" indent="-166688" algn="l" rtl="0" eaLnBrk="1" fontAlgn="base" hangingPunct="1">
        <a:spcBef>
          <a:spcPct val="35000"/>
        </a:spcBef>
        <a:spcAft>
          <a:spcPct val="0"/>
        </a:spcAft>
        <a:buChar char="•"/>
        <a:defRPr i="1">
          <a:solidFill>
            <a:schemeClr val="tx2"/>
          </a:solidFill>
          <a:latin typeface="+mn-lt"/>
          <a:ea typeface="+mn-ea"/>
        </a:defRPr>
      </a:lvl3pPr>
      <a:lvl4pPr marL="1270000" indent="-119063" algn="l" rtl="0" eaLnBrk="1" fontAlgn="base" hangingPunct="1">
        <a:spcBef>
          <a:spcPct val="35000"/>
        </a:spcBef>
        <a:spcAft>
          <a:spcPct val="0"/>
        </a:spcAft>
        <a:buSzPct val="75000"/>
        <a:buFont typeface="Times" pitchFamily="-80" charset="0"/>
        <a:buChar char="•"/>
        <a:defRPr sz="1600">
          <a:solidFill>
            <a:schemeClr val="tx2"/>
          </a:solidFill>
          <a:latin typeface="+mn-lt"/>
          <a:ea typeface="+mn-ea"/>
        </a:defRPr>
      </a:lvl4pPr>
      <a:lvl5pPr marL="16811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tx2"/>
          </a:solidFill>
          <a:latin typeface="+mn-lt"/>
          <a:ea typeface="+mn-ea"/>
        </a:defRPr>
      </a:lvl5pPr>
      <a:lvl6pPr marL="21383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6pPr>
      <a:lvl7pPr marL="25955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7pPr>
      <a:lvl8pPr marL="30527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8pPr>
      <a:lvl9pPr marL="3509963" indent="-152400" algn="l" rtl="0" eaLnBrk="1" fontAlgn="base" hangingPunct="1">
        <a:spcBef>
          <a:spcPct val="35000"/>
        </a:spcBef>
        <a:spcAft>
          <a:spcPct val="0"/>
        </a:spcAft>
        <a:buChar char="»"/>
        <a:defRPr sz="1600">
          <a:solidFill>
            <a:schemeClr val="accent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 &amp; 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Semantics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Hogeschool Rotterdam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4294967295"/>
          </p:nvPr>
        </p:nvSpPr>
        <p:spPr>
          <a:xfrm>
            <a:off x="569169" y="8744343"/>
            <a:ext cx="2560320" cy="576089"/>
          </a:xfrm>
          <a:prstGeom prst="rect">
            <a:avLst/>
          </a:prstGeom>
        </p:spPr>
        <p:txBody>
          <a:bodyPr/>
          <a:lstStyle/>
          <a:p>
            <a:r>
              <a:rPr lang="nl-NL" sz="2100" dirty="0"/>
              <a:t>Lou-Anne Koster</a:t>
            </a:r>
          </a:p>
          <a:p>
            <a:r>
              <a:rPr lang="nl-NL" sz="2100" dirty="0"/>
              <a:t>06-06-2019</a:t>
            </a:r>
          </a:p>
        </p:txBody>
      </p:sp>
    </p:spTree>
    <p:extLst>
      <p:ext uri="{BB962C8B-B14F-4D97-AF65-F5344CB8AC3E}">
        <p14:creationId xmlns:p14="http://schemas.microsoft.com/office/powerpoint/2010/main" val="328763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60564-F039-4EC2-9FE7-1C00B7F7D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1DFD12-3644-45DA-87C9-8CD6F4B5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What is the result of executing the following function?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en-US" sz="40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check(&lt;if (x &gt; 0) T else E&gt;,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(void, B) if x ∈ B ∧ B[x]→bool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(</a:t>
            </a:r>
            <a:r>
              <a:rPr lang="nl-NL" sz="4000" kern="1200" dirty="0" err="1">
                <a:solidFill>
                  <a:srgbClr val="FFFFFF"/>
                </a:solidFill>
                <a:latin typeface="Calibri" panose="020F0502020204030204"/>
              </a:rPr>
              <a:t>void</a:t>
            </a: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, B), </a:t>
            </a:r>
            <a:r>
              <a:rPr lang="nl-NL" sz="4000" kern="1200" dirty="0" err="1">
                <a:solidFill>
                  <a:srgbClr val="FFFFFF"/>
                </a:solidFill>
                <a:latin typeface="Calibri" panose="020F0502020204030204"/>
              </a:rPr>
              <a:t>if</a:t>
            </a: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 x ∈ B </a:t>
            </a:r>
            <a:r>
              <a:rPr lang="nl-NL" sz="4000" kern="1200" dirty="0" err="1">
                <a:solidFill>
                  <a:srgbClr val="FFFFFF"/>
                </a:solidFill>
                <a:latin typeface="Calibri" panose="020F0502020204030204"/>
              </a:rPr>
              <a:t>and</a:t>
            </a: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 B[x]→int ∧ check(T,B) != Error ∧ check(E,B) != Error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(void, B) if x ∈B ∧ B[x]→int </a:t>
            </a: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Type error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59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B0350-6F2C-47AC-92C9-3EB385761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98C307-F12B-4436-9D1D-A12F64EB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689" y="2562439"/>
            <a:ext cx="10401883" cy="592613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Voor 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Functions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 hebben we meerdere punten om naar te kijken:</a:t>
            </a:r>
          </a:p>
          <a:p>
            <a:pPr marL="571500" indent="-57150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De functie zelf</a:t>
            </a:r>
          </a:p>
          <a:p>
            <a:pPr marL="571500" indent="-57150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De variabelen in de functie</a:t>
            </a:r>
          </a:p>
          <a:p>
            <a:pPr marL="571500" indent="-57150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De body</a:t>
            </a:r>
          </a:p>
          <a:p>
            <a:pPr marL="571500" indent="-57150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Is er een return?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2E60F4-6D69-4440-8F38-AE5E42E8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8" y="4037819"/>
            <a:ext cx="512041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6EF0A-9A35-430B-9A61-9AF6D108F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C1825E-183A-4898-B92F-E4738A55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37" y="2562439"/>
            <a:ext cx="9969835" cy="592613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Zit er een type voor de functie: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nl-NL" sz="4000" dirty="0">
              <a:solidFill>
                <a:srgbClr val="FFFFFF"/>
              </a:solidFill>
              <a:latin typeface="Arial" charset="0"/>
              <a:ea typeface="ヒラギノ角ゴ Pro W3" pitchFamily="-80" charset="-128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check(⟨R f(X 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x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, Y 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y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, ...) { B } ⟩,T)→(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void,T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 [f:=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Func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&lt;X,Y,...,R&gt;] )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nl-NL" sz="4000" dirty="0">
              <a:solidFill>
                <a:srgbClr val="FFFFFF"/>
              </a:solidFill>
              <a:latin typeface="Arial" charset="0"/>
              <a:ea typeface="ヒラギノ角ゴ Pro W3" pitchFamily="-80" charset="-128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Vergeet dan niet hoe </a:t>
            </a:r>
            <a:r>
              <a:rPr lang="nl-NL" sz="4000" dirty="0" err="1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Func</a:t>
            </a:r>
            <a:r>
              <a:rPr lang="nl-NL" sz="4000" dirty="0">
                <a:solidFill>
                  <a:srgbClr val="FFFFFF"/>
                </a:solidFill>
                <a:latin typeface="Arial" charset="0"/>
                <a:ea typeface="ヒラギノ角ゴ Pro W3" pitchFamily="-80" charset="-128"/>
              </a:rPr>
              <a:t>&lt;…&gt; eruit komt te zien!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A0160F-B98E-444C-9484-A1C0FBF2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3" y="4109827"/>
            <a:ext cx="490317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65B29-CA80-4684-8E9A-54174CBB6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0E82E6-5EBE-45BA-95EB-E8A26D4E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What does the following </a:t>
            </a:r>
            <a:r>
              <a:rPr lang="en-US" sz="3200" kern="1200" dirty="0" err="1">
                <a:solidFill>
                  <a:srgbClr val="FFFFFF"/>
                </a:solidFill>
                <a:latin typeface="Calibri" panose="020F0502020204030204"/>
              </a:rPr>
              <a:t>typechecking</a:t>
            </a: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 function return?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nl-NL" sz="32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check(&lt;g(a1, a2)&gt;, {a1:int, a2:string, g:Func&lt;int, int, string&gt;})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en-US" sz="32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Error,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since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type of a2(string) does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not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match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type of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second argument of g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(&lt;int&gt;, {a1:int, a2:string, g:Func&lt;int, int, string&gt;})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(&lt;string&gt;, {a1:int, a2:string, g:Func&lt;int, int, string&gt;})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Error,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since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type of a2(int) does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not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match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type of </a:t>
            </a:r>
            <a:r>
              <a:rPr lang="nl-NL" sz="3200" kern="1200" dirty="0" err="1">
                <a:solidFill>
                  <a:srgbClr val="FFFFFF"/>
                </a:solidFill>
                <a:latin typeface="Calibri" panose="020F0502020204030204"/>
              </a:rPr>
              <a:t>the</a:t>
            </a: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 second argument of 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83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DBDC84-3E2F-4C90-9BE4-1703B70F2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LAMBDA &amp; CURRYING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97652A-B1AD-4F4D-9C60-06BA91DE0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85" y="4073823"/>
            <a:ext cx="14924087" cy="4414753"/>
          </a:xfrm>
        </p:spPr>
        <p:txBody>
          <a:bodyPr/>
          <a:lstStyle/>
          <a:p>
            <a:pPr lvl="1"/>
            <a:r>
              <a:rPr lang="nl-NL" dirty="0">
                <a:solidFill>
                  <a:srgbClr val="FFFFFF"/>
                </a:solidFill>
              </a:rPr>
              <a:t>Hoe lees/check je dit?</a:t>
            </a:r>
          </a:p>
          <a:p>
            <a:pPr>
              <a:buClr>
                <a:schemeClr val="bg1"/>
              </a:buClr>
            </a:pPr>
            <a:endParaRPr lang="nl-NL" dirty="0">
              <a:solidFill>
                <a:srgbClr val="FFFFFF"/>
              </a:solidFill>
            </a:endParaRPr>
          </a:p>
          <a:p>
            <a:pPr lvl="1"/>
            <a:r>
              <a:rPr lang="nl-NL" sz="2000" dirty="0">
                <a:solidFill>
                  <a:srgbClr val="FFFFFF"/>
                </a:solidFill>
              </a:rPr>
              <a:t>X is gebonden aan int</a:t>
            </a:r>
          </a:p>
          <a:p>
            <a:pPr lvl="1"/>
            <a:r>
              <a:rPr lang="nl-NL" sz="2000" dirty="0">
                <a:solidFill>
                  <a:srgbClr val="FFFFFF"/>
                </a:solidFill>
              </a:rPr>
              <a:t>Y is gebonden aan string</a:t>
            </a:r>
          </a:p>
          <a:p>
            <a:pPr lvl="1"/>
            <a:r>
              <a:rPr lang="nl-NL" sz="2000" dirty="0">
                <a:solidFill>
                  <a:srgbClr val="FFFFFF"/>
                </a:solidFill>
              </a:rPr>
              <a:t>Z is gebonden aan </a:t>
            </a:r>
            <a:r>
              <a:rPr lang="nl-NL" sz="2000" dirty="0" err="1">
                <a:solidFill>
                  <a:srgbClr val="FFFFFF"/>
                </a:solidFill>
              </a:rPr>
              <a:t>bool</a:t>
            </a:r>
            <a:endParaRPr lang="nl-NL" sz="2000" dirty="0">
              <a:solidFill>
                <a:srgbClr val="FFFFFF"/>
              </a:solidFill>
            </a:endParaRPr>
          </a:p>
          <a:p>
            <a:pPr lvl="1"/>
            <a:r>
              <a:rPr lang="nl-NL" sz="2000" dirty="0" err="1">
                <a:solidFill>
                  <a:srgbClr val="FFFFFF"/>
                </a:solidFill>
              </a:rPr>
              <a:t>Float</a:t>
            </a:r>
            <a:r>
              <a:rPr lang="nl-NL" sz="2000" dirty="0">
                <a:solidFill>
                  <a:srgbClr val="FFFFFF"/>
                </a:solidFill>
              </a:rPr>
              <a:t> wordt terug gegeven</a:t>
            </a:r>
          </a:p>
          <a:p>
            <a:pPr>
              <a:buClr>
                <a:schemeClr val="bg1"/>
              </a:buClr>
              <a:buNone/>
            </a:pP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8B3B816-5E12-4888-9B31-F3CFBED3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815" y="2417639"/>
            <a:ext cx="10053425" cy="144016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533953-FC11-4361-AA1D-11ADBC58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50" y="5225951"/>
            <a:ext cx="9559954" cy="6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9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11EF5-0187-4462-B8D8-150721414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686009-80C1-45F8-9B5D-C4305012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None/>
            </a:pPr>
            <a:r>
              <a:rPr lang="en-US" sz="3200" dirty="0"/>
              <a:t>What does the following </a:t>
            </a:r>
            <a:r>
              <a:rPr lang="en-US" sz="3200" dirty="0" err="1"/>
              <a:t>typechecking</a:t>
            </a:r>
            <a:r>
              <a:rPr lang="en-US" sz="3200" dirty="0"/>
              <a:t> function return? Assuming the function </a:t>
            </a:r>
            <a:r>
              <a:rPr lang="en-US" sz="3200" dirty="0" err="1"/>
              <a:t>typechecks</a:t>
            </a:r>
            <a:r>
              <a:rPr lang="en-US" sz="3200" dirty="0"/>
              <a:t> correctly.</a:t>
            </a:r>
          </a:p>
          <a:p>
            <a:pPr algn="ctr">
              <a:buClr>
                <a:schemeClr val="bg1"/>
              </a:buClr>
              <a:buNone/>
            </a:pPr>
            <a:r>
              <a:rPr lang="fr-FR" dirty="0"/>
              <a:t>check(&lt;x =&gt; y =&gt; (x &gt; 5) != y&gt;, T)</a:t>
            </a:r>
          </a:p>
          <a:p>
            <a:pPr marL="457200" indent="-457200">
              <a:buClr>
                <a:schemeClr val="bg1"/>
              </a:buClr>
            </a:pPr>
            <a:r>
              <a:rPr lang="nl-NL" sz="2400" dirty="0"/>
              <a:t>(&lt;</a:t>
            </a:r>
            <a:r>
              <a:rPr lang="nl-NL" sz="2400" dirty="0" err="1"/>
              <a:t>Func</a:t>
            </a:r>
            <a:r>
              <a:rPr lang="nl-NL" sz="2400" dirty="0"/>
              <a:t>&lt;int, </a:t>
            </a:r>
            <a:r>
              <a:rPr lang="nl-NL" sz="2400" dirty="0" err="1"/>
              <a:t>bool</a:t>
            </a:r>
            <a:r>
              <a:rPr lang="nl-NL" sz="2400" dirty="0"/>
              <a:t>&gt;&gt;, T)</a:t>
            </a:r>
          </a:p>
          <a:p>
            <a:pPr marL="457200" indent="-457200">
              <a:buClr>
                <a:schemeClr val="bg1"/>
              </a:buClr>
            </a:pPr>
            <a:r>
              <a:rPr lang="nl-NL" sz="2400" dirty="0"/>
              <a:t>(&lt;</a:t>
            </a:r>
            <a:r>
              <a:rPr lang="nl-NL" sz="2400" dirty="0" err="1"/>
              <a:t>Func</a:t>
            </a:r>
            <a:r>
              <a:rPr lang="nl-NL" sz="2400" dirty="0"/>
              <a:t>&lt;int, </a:t>
            </a:r>
            <a:r>
              <a:rPr lang="nl-NL" sz="2400" dirty="0" err="1"/>
              <a:t>Func</a:t>
            </a:r>
            <a:r>
              <a:rPr lang="nl-NL" sz="2400" dirty="0"/>
              <a:t>&lt;</a:t>
            </a:r>
            <a:r>
              <a:rPr lang="nl-NL" sz="2400" dirty="0" err="1"/>
              <a:t>bool</a:t>
            </a:r>
            <a:r>
              <a:rPr lang="nl-NL" sz="2400" dirty="0"/>
              <a:t>, </a:t>
            </a:r>
            <a:r>
              <a:rPr lang="nl-NL" sz="2400" dirty="0" err="1"/>
              <a:t>bool</a:t>
            </a:r>
            <a:r>
              <a:rPr lang="nl-NL" sz="2400" dirty="0"/>
              <a:t>&gt;&gt;&gt;, T)</a:t>
            </a:r>
          </a:p>
          <a:p>
            <a:pPr marL="457200" indent="-457200">
              <a:buClr>
                <a:schemeClr val="bg1"/>
              </a:buClr>
            </a:pPr>
            <a:r>
              <a:rPr lang="nl-NL" sz="2400" dirty="0"/>
              <a:t>(&lt;</a:t>
            </a:r>
            <a:r>
              <a:rPr lang="nl-NL" sz="2400" dirty="0" err="1"/>
              <a:t>Func</a:t>
            </a:r>
            <a:r>
              <a:rPr lang="nl-NL" sz="2400" dirty="0"/>
              <a:t>&lt;int, </a:t>
            </a:r>
            <a:r>
              <a:rPr lang="nl-NL" sz="2400" dirty="0" err="1"/>
              <a:t>Func</a:t>
            </a:r>
            <a:r>
              <a:rPr lang="nl-NL" sz="2400" dirty="0"/>
              <a:t>&lt;int, </a:t>
            </a:r>
            <a:r>
              <a:rPr lang="nl-NL" sz="2400" dirty="0" err="1"/>
              <a:t>bool</a:t>
            </a:r>
            <a:r>
              <a:rPr lang="nl-NL" sz="2400" dirty="0"/>
              <a:t>&gt;&gt;&gt;, T)</a:t>
            </a:r>
          </a:p>
          <a:p>
            <a:pPr marL="457200" indent="-457200">
              <a:buClr>
                <a:schemeClr val="bg1"/>
              </a:buClr>
            </a:pPr>
            <a:r>
              <a:rPr lang="en-US" sz="2400" dirty="0"/>
              <a:t>(&lt;</a:t>
            </a:r>
            <a:r>
              <a:rPr lang="en-US" sz="2400" dirty="0" err="1"/>
              <a:t>Func</a:t>
            </a:r>
            <a:r>
              <a:rPr lang="en-US" sz="2400" dirty="0"/>
              <a:t>&lt;int, </a:t>
            </a:r>
            <a:r>
              <a:rPr lang="en-US" sz="2400" dirty="0" err="1"/>
              <a:t>Func</a:t>
            </a:r>
            <a:r>
              <a:rPr lang="en-US" sz="2400" dirty="0"/>
              <a:t>&lt;bool, int&gt;&gt;&gt;, T)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55762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11EF5-0187-4462-B8D8-150721414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686009-80C1-45F8-9B5D-C4305012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/>
              <a:t>What does the following </a:t>
            </a:r>
            <a:r>
              <a:rPr lang="en-US" sz="3200" dirty="0" err="1"/>
              <a:t>typechecking</a:t>
            </a:r>
            <a:r>
              <a:rPr lang="en-US" sz="3200" dirty="0"/>
              <a:t> function return? Assuming the function </a:t>
            </a:r>
            <a:r>
              <a:rPr lang="en-US" sz="3200" dirty="0" err="1"/>
              <a:t>typechecks</a:t>
            </a:r>
            <a:r>
              <a:rPr lang="en-US" sz="3200" dirty="0"/>
              <a:t> correctly.</a:t>
            </a:r>
          </a:p>
          <a:p>
            <a:pPr algn="ctr">
              <a:buNone/>
            </a:pPr>
            <a:r>
              <a:rPr lang="fr-FR" dirty="0"/>
              <a:t>check(&lt;x =&gt; y =&gt; (x + "!") != y&gt;, T)</a:t>
            </a:r>
          </a:p>
          <a:p>
            <a:pPr marL="571500" indent="-571500">
              <a:buClr>
                <a:schemeClr val="bg1"/>
              </a:buClr>
            </a:pPr>
            <a:r>
              <a:rPr lang="nl-NL" sz="2400" dirty="0"/>
              <a:t>(&lt;</a:t>
            </a:r>
            <a:r>
              <a:rPr lang="nl-NL" sz="2400" dirty="0" err="1"/>
              <a:t>Func</a:t>
            </a:r>
            <a:r>
              <a:rPr lang="nl-NL" sz="2400" dirty="0"/>
              <a:t>&lt;string, string&gt;&gt;, T)</a:t>
            </a:r>
          </a:p>
          <a:p>
            <a:pPr marL="571500" indent="-571500">
              <a:buClr>
                <a:schemeClr val="bg1"/>
              </a:buClr>
            </a:pPr>
            <a:r>
              <a:rPr lang="en-US" sz="2400" dirty="0"/>
              <a:t>(&lt;</a:t>
            </a:r>
            <a:r>
              <a:rPr lang="en-US" sz="2400" dirty="0" err="1"/>
              <a:t>Func</a:t>
            </a:r>
            <a:r>
              <a:rPr lang="en-US" sz="2400" dirty="0"/>
              <a:t>&lt;string, </a:t>
            </a:r>
            <a:r>
              <a:rPr lang="en-US" sz="2400" dirty="0" err="1"/>
              <a:t>Func</a:t>
            </a:r>
            <a:r>
              <a:rPr lang="en-US" sz="2400" dirty="0"/>
              <a:t>&lt;bool, bool&gt;&gt;&gt;, T)</a:t>
            </a:r>
          </a:p>
          <a:p>
            <a:pPr marL="571500" indent="-571500">
              <a:buClr>
                <a:schemeClr val="bg1"/>
              </a:buClr>
            </a:pPr>
            <a:r>
              <a:rPr lang="en-US" sz="2400" dirty="0"/>
              <a:t>(&lt;</a:t>
            </a:r>
            <a:r>
              <a:rPr lang="en-US" sz="2400" dirty="0" err="1"/>
              <a:t>Func</a:t>
            </a:r>
            <a:r>
              <a:rPr lang="en-US" sz="2400" dirty="0"/>
              <a:t>&lt;string, </a:t>
            </a:r>
            <a:r>
              <a:rPr lang="en-US" sz="2400" dirty="0" err="1"/>
              <a:t>Func</a:t>
            </a:r>
            <a:r>
              <a:rPr lang="en-US" sz="2400" dirty="0"/>
              <a:t>&lt;string, bool&gt;&gt;, T)</a:t>
            </a:r>
          </a:p>
          <a:p>
            <a:pPr marL="571500" indent="-571500">
              <a:buClr>
                <a:schemeClr val="bg1"/>
              </a:buClr>
            </a:pPr>
            <a:r>
              <a:rPr lang="nl-NL" sz="2400" dirty="0"/>
              <a:t>(&lt;</a:t>
            </a:r>
            <a:r>
              <a:rPr lang="nl-NL" sz="2400" dirty="0" err="1"/>
              <a:t>void</a:t>
            </a:r>
            <a:r>
              <a:rPr lang="nl-NL" sz="2400" dirty="0"/>
              <a:t>&gt;, T)</a:t>
            </a:r>
          </a:p>
        </p:txBody>
      </p:sp>
    </p:spTree>
    <p:extLst>
      <p:ext uri="{BB962C8B-B14F-4D97-AF65-F5344CB8AC3E}">
        <p14:creationId xmlns:p14="http://schemas.microsoft.com/office/powerpoint/2010/main" val="181066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4C57-99F7-419B-A646-F3D4A2150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Array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7BAE96-C12D-414D-B1D5-8F3F3F060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/>
              <a:t>Recap</a:t>
            </a:r>
            <a:r>
              <a:rPr lang="nl-NL" dirty="0"/>
              <a:t>: wat zijn arrays? new int[x] { 3, 7, 11, 4, 1 }</a:t>
            </a:r>
          </a:p>
          <a:p>
            <a:pPr>
              <a:buNone/>
            </a:pPr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</a:t>
            </a:r>
          </a:p>
          <a:p>
            <a:pPr lvl="2">
              <a:buNone/>
            </a:pPr>
            <a:r>
              <a:rPr lang="en-US" dirty="0"/>
              <a:t>check(⟨new A[]{a0,a1,...}⟩,T)→⟨A[]⟩, T</a:t>
            </a:r>
          </a:p>
          <a:p>
            <a:pPr lvl="2">
              <a:buNone/>
            </a:pPr>
            <a:r>
              <a:rPr lang="en-US" dirty="0"/>
              <a:t>	maar </a:t>
            </a:r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:</a:t>
            </a:r>
          </a:p>
          <a:p>
            <a:pPr lvl="2">
              <a:buNone/>
            </a:pPr>
            <a:r>
              <a:rPr lang="fr-FR" dirty="0"/>
              <a:t>check(⟨</a:t>
            </a:r>
            <a:r>
              <a:rPr lang="fr-FR" dirty="0" err="1"/>
              <a:t>ai⟩,T</a:t>
            </a:r>
            <a:r>
              <a:rPr lang="fr-FR" dirty="0"/>
              <a:t>)→(A,T)</a:t>
            </a:r>
          </a:p>
          <a:p>
            <a:pPr lvl="2">
              <a:buNone/>
            </a:pPr>
            <a:r>
              <a:rPr lang="fr-FR" dirty="0"/>
              <a:t>	</a:t>
            </a:r>
            <a:r>
              <a:rPr lang="fr-FR" dirty="0" err="1"/>
              <a:t>voor</a:t>
            </a:r>
            <a:r>
              <a:rPr lang="fr-FR" dirty="0"/>
              <a:t> </a:t>
            </a:r>
            <a:r>
              <a:rPr lang="fr-FR" dirty="0" err="1"/>
              <a:t>elk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in de </a:t>
            </a:r>
            <a:r>
              <a:rPr lang="fr-FR" dirty="0" err="1"/>
              <a:t>array</a:t>
            </a:r>
            <a:endParaRPr lang="fr-FR" dirty="0"/>
          </a:p>
          <a:p>
            <a:pPr lvl="2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544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8F886-770E-4AD3-AC61-580334BFC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457" y="4444127"/>
            <a:ext cx="10467048" cy="987584"/>
          </a:xfrm>
        </p:spPr>
        <p:txBody>
          <a:bodyPr/>
          <a:lstStyle/>
          <a:p>
            <a:pPr algn="ctr"/>
            <a:r>
              <a:rPr lang="nl-NL" dirty="0"/>
              <a:t>SAMPLE EXAM</a:t>
            </a:r>
          </a:p>
        </p:txBody>
      </p:sp>
    </p:spTree>
    <p:extLst>
      <p:ext uri="{BB962C8B-B14F-4D97-AF65-F5344CB8AC3E}">
        <p14:creationId xmlns:p14="http://schemas.microsoft.com/office/powerpoint/2010/main" val="411841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E57CF0-A795-4CCA-8D5D-A6F1ABA45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Semantics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7B148-FF76-4988-BC77-7CA058E68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nl-NL" dirty="0"/>
              <a:t>Wat is het?</a:t>
            </a:r>
          </a:p>
          <a:p>
            <a:pPr algn="ctr">
              <a:buNone/>
            </a:pPr>
            <a:endParaRPr lang="nl-NL" dirty="0"/>
          </a:p>
          <a:p>
            <a:pPr algn="ctr">
              <a:buNone/>
            </a:pPr>
            <a:r>
              <a:rPr lang="nl-NL" dirty="0"/>
              <a:t>Een algemene manier van formele programmeer patronen, wat te herkennen is over meerdere programmeertalen…</a:t>
            </a:r>
          </a:p>
          <a:p>
            <a:pPr algn="ctr">
              <a:buNone/>
            </a:pPr>
            <a:endParaRPr lang="nl-NL" dirty="0"/>
          </a:p>
          <a:p>
            <a:pPr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420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CC32A-464A-4610-9DF9-F2F9628AE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0B59D5-B09F-4618-A67C-8040E28D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800" kern="1200" dirty="0">
                <a:solidFill>
                  <a:srgbClr val="FFFFFF"/>
                </a:solidFill>
                <a:latin typeface="Calibri" panose="020F0502020204030204"/>
              </a:rPr>
              <a:t>Bekend met types:</a:t>
            </a:r>
          </a:p>
          <a:p>
            <a:pPr marL="685800" lvl="1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</a:pPr>
            <a:r>
              <a:rPr lang="nl-NL" sz="44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int, </a:t>
            </a:r>
            <a:r>
              <a:rPr lang="nl-NL" sz="4400" kern="1200" dirty="0" err="1">
                <a:solidFill>
                  <a:srgbClr val="FFFFFF"/>
                </a:solidFill>
                <a:latin typeface="Calibri" panose="020F0502020204030204"/>
                <a:cs typeface="+mn-cs"/>
              </a:rPr>
              <a:t>bool</a:t>
            </a:r>
            <a:r>
              <a:rPr lang="nl-NL" sz="44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, string, </a:t>
            </a:r>
            <a:r>
              <a:rPr lang="nl-NL" sz="4400" kern="1200" dirty="0" err="1">
                <a:solidFill>
                  <a:srgbClr val="FFFFFF"/>
                </a:solidFill>
                <a:latin typeface="Calibri" panose="020F0502020204030204"/>
                <a:cs typeface="+mn-cs"/>
              </a:rPr>
              <a:t>float</a:t>
            </a:r>
            <a:r>
              <a:rPr lang="nl-NL" sz="44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, etc.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endParaRPr lang="nl-NL" sz="48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800" kern="1200" dirty="0">
                <a:solidFill>
                  <a:srgbClr val="FFFFFF"/>
                </a:solidFill>
                <a:latin typeface="Calibri" panose="020F0502020204030204"/>
              </a:rPr>
              <a:t>Wanneer </a:t>
            </a:r>
            <a:r>
              <a:rPr lang="nl-NL" sz="4800" kern="1200" dirty="0" err="1">
                <a:solidFill>
                  <a:srgbClr val="FFFFFF"/>
                </a:solidFill>
                <a:latin typeface="Calibri" panose="020F0502020204030204"/>
              </a:rPr>
              <a:t>errors</a:t>
            </a:r>
            <a:r>
              <a:rPr lang="nl-NL" sz="4800" kern="1200" dirty="0">
                <a:solidFill>
                  <a:srgbClr val="FFFFFF"/>
                </a:solidFill>
                <a:latin typeface="Calibri" panose="020F0502020204030204"/>
              </a:rPr>
              <a:t>?</a:t>
            </a:r>
          </a:p>
          <a:p>
            <a:pPr marL="685800" lvl="1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</a:pPr>
            <a:r>
              <a:rPr lang="nl-NL" sz="44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Twee verschillende types gebruiken voor 1 functie</a:t>
            </a:r>
          </a:p>
          <a:p>
            <a:pPr marL="685800" lvl="1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</a:pPr>
            <a:r>
              <a:rPr lang="nl-NL" sz="4400" kern="1200" dirty="0" err="1">
                <a:solidFill>
                  <a:srgbClr val="FFFFFF"/>
                </a:solidFill>
                <a:latin typeface="Calibri" panose="020F0502020204030204"/>
                <a:cs typeface="+mn-cs"/>
              </a:rPr>
              <a:t>bool</a:t>
            </a:r>
            <a:r>
              <a:rPr lang="nl-NL" sz="44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 + </a:t>
            </a:r>
            <a:r>
              <a:rPr lang="nl-NL" sz="4400" kern="1200" dirty="0" err="1">
                <a:solidFill>
                  <a:srgbClr val="FFFFFF"/>
                </a:solidFill>
                <a:latin typeface="Calibri" panose="020F0502020204030204"/>
                <a:cs typeface="+mn-cs"/>
              </a:rPr>
              <a:t>float</a:t>
            </a:r>
            <a:endParaRPr lang="nl-NL" sz="4400" kern="1200" dirty="0">
              <a:solidFill>
                <a:srgbClr val="FFFFFF"/>
              </a:solidFill>
              <a:latin typeface="Calibri" panose="020F0502020204030204"/>
              <a:cs typeface="+mn-c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33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EB509-DDF1-450F-9EF7-5031723A5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FEB3BC-C57C-4813-B25D-585561F0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check(⟨P⟩,T)→⟨PT⟩,T′ </a:t>
            </a:r>
          </a:p>
          <a:p>
            <a:r>
              <a:rPr lang="en-US" sz="3200" dirty="0"/>
              <a:t>· P: Program </a:t>
            </a:r>
          </a:p>
          <a:p>
            <a:r>
              <a:rPr lang="en-US" sz="3200" dirty="0"/>
              <a:t>· T: Typing (</a:t>
            </a:r>
            <a:r>
              <a:rPr lang="en-US" sz="3200" dirty="0" err="1"/>
              <a:t>variabelen</a:t>
            </a:r>
            <a:r>
              <a:rPr lang="en-US" sz="3200" dirty="0"/>
              <a:t> </a:t>
            </a:r>
            <a:r>
              <a:rPr lang="en-US" sz="3200" dirty="0" err="1"/>
              <a:t>gebonen</a:t>
            </a:r>
            <a:r>
              <a:rPr lang="en-US" sz="3200" dirty="0"/>
              <a:t> </a:t>
            </a:r>
            <a:r>
              <a:rPr lang="en-US" sz="3200" dirty="0" err="1"/>
              <a:t>aan</a:t>
            </a:r>
            <a:r>
              <a:rPr lang="en-US" sz="3200" dirty="0"/>
              <a:t> types </a:t>
            </a:r>
            <a:r>
              <a:rPr lang="en-US" sz="3200" dirty="0" err="1"/>
              <a:t>voor</a:t>
            </a:r>
            <a:r>
              <a:rPr lang="en-US" sz="3200" dirty="0"/>
              <a:t> P) </a:t>
            </a:r>
          </a:p>
          <a:p>
            <a:r>
              <a:rPr lang="en-US" sz="3200" dirty="0"/>
              <a:t>· PT : het </a:t>
            </a:r>
            <a:r>
              <a:rPr lang="en-US" sz="3200" dirty="0" err="1"/>
              <a:t>resulterende</a:t>
            </a:r>
            <a:r>
              <a:rPr lang="en-US" sz="3200" dirty="0"/>
              <a:t> type </a:t>
            </a:r>
          </a:p>
          <a:p>
            <a:r>
              <a:rPr lang="en-US" sz="3200" dirty="0"/>
              <a:t>· T’: </a:t>
            </a:r>
            <a:r>
              <a:rPr lang="en-US" sz="3200" dirty="0" err="1"/>
              <a:t>aangepaste</a:t>
            </a:r>
            <a:r>
              <a:rPr lang="en-US" sz="3200" dirty="0"/>
              <a:t> typing (</a:t>
            </a:r>
            <a:r>
              <a:rPr lang="en-US" sz="3200" dirty="0" err="1"/>
              <a:t>Variabelen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P, </a:t>
            </a:r>
            <a:r>
              <a:rPr lang="en-US" sz="3200" dirty="0" err="1"/>
              <a:t>kan</a:t>
            </a:r>
            <a:r>
              <a:rPr lang="en-US" sz="3200" dirty="0"/>
              <a:t> </a:t>
            </a:r>
            <a:r>
              <a:rPr lang="en-US" sz="3200" dirty="0" err="1"/>
              <a:t>soms</a:t>
            </a:r>
            <a:r>
              <a:rPr lang="en-US" sz="3200" dirty="0"/>
              <a:t> </a:t>
            </a:r>
            <a:r>
              <a:rPr lang="en-US" sz="3200" dirty="0" err="1"/>
              <a:t>gewoon</a:t>
            </a:r>
            <a:r>
              <a:rPr lang="en-US" sz="3200" dirty="0"/>
              <a:t> T </a:t>
            </a:r>
            <a:r>
              <a:rPr lang="en-US" sz="3200" dirty="0" err="1"/>
              <a:t>ipv</a:t>
            </a:r>
            <a:r>
              <a:rPr lang="en-US" sz="3200" dirty="0"/>
              <a:t> T’ 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322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6389A-46E3-445F-B048-BA3453D1F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14422D-7F60-481C-BB30-0E246002A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Hoe werkt het?</a:t>
            </a:r>
          </a:p>
          <a:p>
            <a:pPr lvl="1"/>
            <a:r>
              <a:rPr lang="nl-NL" sz="2000" dirty="0"/>
              <a:t>Zelf goed denken: wat voor type is het? Passen de verschillende types bij elkaar? Welke stappen moet ik volgen?</a:t>
            </a:r>
          </a:p>
          <a:p>
            <a:pPr lvl="1"/>
            <a:endParaRPr lang="nl-NL" sz="2000" dirty="0"/>
          </a:p>
          <a:p>
            <a:pPr>
              <a:buNone/>
            </a:pPr>
            <a:r>
              <a:rPr lang="de-DE" sz="2400" dirty="0"/>
              <a:t>check(⟨x = e;⟩,T)→(⟨…..⟩,T) </a:t>
            </a:r>
          </a:p>
          <a:p>
            <a:pPr>
              <a:buNone/>
            </a:pPr>
            <a:endParaRPr lang="nl-NL" sz="2400" dirty="0"/>
          </a:p>
          <a:p>
            <a:pPr>
              <a:buNone/>
            </a:pPr>
            <a:r>
              <a:rPr lang="nl-NL" sz="2400" dirty="0"/>
              <a:t>check(⟨0⟩,T)→(⟨</a:t>
            </a:r>
            <a:r>
              <a:rPr lang="de-DE" sz="2400" dirty="0"/>
              <a:t>…..</a:t>
            </a:r>
            <a:r>
              <a:rPr lang="nl-NL" sz="2400" dirty="0"/>
              <a:t>⟩,T)				</a:t>
            </a:r>
            <a:r>
              <a:rPr lang="de-DE" sz="2400" dirty="0"/>
              <a:t>check(⟨e1​+e2​⟩,T)→(⟨…..⟩,T)</a:t>
            </a:r>
            <a:endParaRPr lang="nl-NL" sz="2400" dirty="0"/>
          </a:p>
          <a:p>
            <a:pPr>
              <a:buNone/>
            </a:pPr>
            <a:r>
              <a:rPr lang="nl-NL" sz="2400" dirty="0"/>
              <a:t>check(⟨1⟩,T)→(⟨</a:t>
            </a:r>
            <a:r>
              <a:rPr lang="de-DE" sz="2400" dirty="0"/>
              <a:t>…..</a:t>
            </a:r>
            <a:r>
              <a:rPr lang="nl-NL" sz="2400" dirty="0"/>
              <a:t>⟩,T)				check(⟨e1​&gt;e2​⟩,T)→(⟨</a:t>
            </a:r>
            <a:r>
              <a:rPr lang="de-DE" sz="2400" dirty="0"/>
              <a:t>…..</a:t>
            </a:r>
            <a:r>
              <a:rPr lang="nl-NL" sz="2400" dirty="0"/>
              <a:t>⟩,T)</a:t>
            </a:r>
          </a:p>
          <a:p>
            <a:pPr>
              <a:buNone/>
            </a:pPr>
            <a:r>
              <a:rPr lang="nl-NL" sz="2400" dirty="0"/>
              <a:t>check(⟨</a:t>
            </a:r>
            <a:r>
              <a:rPr lang="nl-NL" sz="2400" dirty="0" err="1"/>
              <a:t>true</a:t>
            </a:r>
            <a:r>
              <a:rPr lang="nl-NL" sz="2400" dirty="0"/>
              <a:t>⟩,T)→(⟨</a:t>
            </a:r>
            <a:r>
              <a:rPr lang="de-DE" sz="2400" dirty="0"/>
              <a:t>…..</a:t>
            </a:r>
            <a:r>
              <a:rPr lang="nl-NL" sz="2400" dirty="0"/>
              <a:t>⟩,T)</a:t>
            </a:r>
          </a:p>
          <a:p>
            <a:pPr>
              <a:buNone/>
            </a:pPr>
            <a:endParaRPr lang="nl-NL" sz="2400" dirty="0"/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8176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C55382-239C-4AAC-BEBA-5D6E7D1AF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5FBDB8-180D-48DC-BF1B-92EA1B083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What is the result of executing the following function?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nl-NL" sz="40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check(&lt;0 + 5&gt;,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(int,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check(&lt;6&gt;,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(&lt;6&gt;,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check(int, B)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711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7ECC3-7B44-4E73-8407-CE7A3B41F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6D62DA-10CE-48F2-8517-D97255E4E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4000" kern="1200" dirty="0">
                <a:solidFill>
                  <a:srgbClr val="FFFFFF"/>
                </a:solidFill>
                <a:latin typeface="Calibri" panose="020F0502020204030204"/>
              </a:rPr>
              <a:t>What is the result of executing the following function?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en-US" sz="40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check(&lt;</a:t>
            </a:r>
            <a:r>
              <a:rPr lang="nl-NL" sz="4000" kern="1200" dirty="0" err="1">
                <a:solidFill>
                  <a:srgbClr val="FFFFFF"/>
                </a:solidFill>
                <a:latin typeface="Calibri" panose="020F0502020204030204"/>
              </a:rPr>
              <a:t>true</a:t>
            </a: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 + "5"&gt;,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(“5”,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Type error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(string,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4000" kern="1200" dirty="0">
                <a:solidFill>
                  <a:srgbClr val="FFFFFF"/>
                </a:solidFill>
                <a:latin typeface="Calibri" panose="020F0502020204030204"/>
              </a:rPr>
              <a:t>check(&lt;“5”&gt;, B)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485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F58C99-0537-4729-9B43-EBE39A293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9B4451-BAAF-4390-B7A8-6114F7C9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Een lastig teken: ∈</a:t>
            </a:r>
          </a:p>
          <a:p>
            <a:pPr marL="685800" lvl="1" indent="-2286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</a:pPr>
            <a:r>
              <a:rPr lang="nl-NL" sz="2800" kern="1200" dirty="0">
                <a:solidFill>
                  <a:srgbClr val="FFFFFF"/>
                </a:solidFill>
                <a:latin typeface="Calibri" panose="020F0502020204030204"/>
                <a:cs typeface="+mn-cs"/>
              </a:rPr>
              <a:t>x ∈ B: x is een element van set B (dus variabele x zit in B)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nl-NL" sz="32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What is the result of executing the following function?</a:t>
            </a: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endParaRPr lang="en-US" sz="3200" kern="1200" dirty="0">
              <a:solidFill>
                <a:srgbClr val="FFFFFF"/>
              </a:solidFill>
              <a:latin typeface="Calibri" panose="020F0502020204030204"/>
            </a:endParaRPr>
          </a:p>
          <a:p>
            <a:pPr lvl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</a:pPr>
            <a:r>
              <a:rPr lang="nl-NL" sz="3200" kern="1200" dirty="0">
                <a:solidFill>
                  <a:srgbClr val="FFFFFF"/>
                </a:solidFill>
                <a:latin typeface="Calibri" panose="020F0502020204030204"/>
              </a:rPr>
              <a:t>check(&lt;x + 1&gt;,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(int, B), if x ∈ B and B[x]→int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(int, B)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(int, B), if x ∈ B</a:t>
            </a:r>
          </a:p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en-US" sz="3200" kern="1200" dirty="0">
                <a:solidFill>
                  <a:srgbClr val="FFFFFF"/>
                </a:solidFill>
                <a:latin typeface="Calibri" panose="020F0502020204030204"/>
              </a:rPr>
              <a:t>(int, B), if B != {}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733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FDAF-A071-4BEB-AF5B-CA8514003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Type </a:t>
            </a:r>
            <a:r>
              <a:rPr lang="nl-NL" dirty="0" err="1"/>
              <a:t>Checking</a:t>
            </a:r>
            <a:r>
              <a:rPr lang="nl-NL" dirty="0"/>
              <a:t>: IF/ELSE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D8CAAC-9F10-4354-A9B9-CAE89BD4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Met IF/ELSE type </a:t>
            </a:r>
            <a:r>
              <a:rPr lang="nl-NL" dirty="0" err="1"/>
              <a:t>checking</a:t>
            </a:r>
            <a:r>
              <a:rPr lang="nl-NL" dirty="0"/>
              <a:t> moet je altijd kijken naar 3 dingen: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Klopt de conditie? (Komt er uit de conditie een </a:t>
            </a:r>
            <a:r>
              <a:rPr lang="nl-NL" dirty="0" err="1"/>
              <a:t>bool</a:t>
            </a:r>
            <a:r>
              <a:rPr lang="nl-NL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Klopt de body na de eerste voorwaarde? (wat voor type komt eruit?)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Klopt de body na de tweede voorwaarde? (wat voor type komt eruit?)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511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werpoint Templates voor Hogeschool Rotterdam / HRDM">
  <a:themeElements>
    <a:clrScheme name="HRDM">
      <a:dk1>
        <a:srgbClr val="FFFFFF"/>
      </a:dk1>
      <a:lt1>
        <a:srgbClr val="FFFFFF"/>
      </a:lt1>
      <a:dk2>
        <a:srgbClr val="CC0033"/>
      </a:dk2>
      <a:lt2>
        <a:srgbClr val="0099FF"/>
      </a:lt2>
      <a:accent1>
        <a:srgbClr val="000068"/>
      </a:accent1>
      <a:accent2>
        <a:srgbClr val="FFCC00"/>
      </a:accent2>
      <a:accent3>
        <a:srgbClr val="CC0033"/>
      </a:accent3>
      <a:accent4>
        <a:srgbClr val="B2B2B2"/>
      </a:accent4>
      <a:accent5>
        <a:srgbClr val="E5E5E5"/>
      </a:accent5>
      <a:accent6>
        <a:srgbClr val="E8E8F0"/>
      </a:accent6>
      <a:hlink>
        <a:srgbClr val="0099FF"/>
      </a:hlink>
      <a:folHlink>
        <a:srgbClr val="000068"/>
      </a:folHlink>
    </a:clrScheme>
    <a:fontScheme name="HRDM-Titel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84" charset="0"/>
            <a:ea typeface="ヒラギノ角ゴ Pro W3" pitchFamily="84" charset="-128"/>
            <a:cs typeface="ヒラギノ角ゴ Pro W3" pitchFamily="84" charset="-128"/>
          </a:defRPr>
        </a:defPPr>
      </a:lstStyle>
    </a:lnDef>
  </a:objectDefaults>
  <a:extraClrSchemeLst>
    <a:extraClrScheme>
      <a:clrScheme name="Inter 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r Access 1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00907C"/>
        </a:accent1>
        <a:accent2>
          <a:srgbClr val="319C6B"/>
        </a:accent2>
        <a:accent3>
          <a:srgbClr val="FFFFFF"/>
        </a:accent3>
        <a:accent4>
          <a:srgbClr val="000000"/>
        </a:accent4>
        <a:accent5>
          <a:srgbClr val="AAC6BF"/>
        </a:accent5>
        <a:accent6>
          <a:srgbClr val="2B8D60"/>
        </a:accent6>
        <a:hlink>
          <a:srgbClr val="5C8385"/>
        </a:hlink>
        <a:folHlink>
          <a:srgbClr val="0097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 Access 2">
        <a:dk1>
          <a:srgbClr val="000000"/>
        </a:dk1>
        <a:lt1>
          <a:srgbClr val="FFFFFF"/>
        </a:lt1>
        <a:dk2>
          <a:srgbClr val="003F45"/>
        </a:dk2>
        <a:lt2>
          <a:srgbClr val="808080"/>
        </a:lt2>
        <a:accent1>
          <a:srgbClr val="50A5C8"/>
        </a:accent1>
        <a:accent2>
          <a:srgbClr val="2F996A"/>
        </a:accent2>
        <a:accent3>
          <a:srgbClr val="FFFFFF"/>
        </a:accent3>
        <a:accent4>
          <a:srgbClr val="000000"/>
        </a:accent4>
        <a:accent5>
          <a:srgbClr val="B3CFE0"/>
        </a:accent5>
        <a:accent6>
          <a:srgbClr val="2A8A5F"/>
        </a:accent6>
        <a:hlink>
          <a:srgbClr val="B1C37D"/>
        </a:hlink>
        <a:folHlink>
          <a:srgbClr val="00968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8E7A8CBCB6448B193C4A0D333FEA0" ma:contentTypeVersion="0" ma:contentTypeDescription="Create a new document." ma:contentTypeScope="" ma:versionID="e5c7eac44eb8df1761d5c3b43785f324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008D01-2D09-4536-A97E-F883170851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E5EAF7-E1DD-4245-AFFD-2CA4487EB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5D64F2B-DD86-45E7-A190-8CCF5EC8F63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EDB74F29-A70B-4204-83E9-6933B1E4368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</TotalTime>
  <Words>1052</Words>
  <Application>Microsoft Office PowerPoint</Application>
  <PresentationFormat>Aangepast</PresentationFormat>
  <Paragraphs>155</Paragraphs>
  <Slides>18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</vt:lpstr>
      <vt:lpstr>Wingdings</vt:lpstr>
      <vt:lpstr>Powerpoint Templates voor Hogeschool Rotterdam / HRDM</vt:lpstr>
      <vt:lpstr>Hogeschool Rotterdam</vt:lpstr>
      <vt:lpstr>Operational Semantics</vt:lpstr>
      <vt:lpstr>Type Checking</vt:lpstr>
      <vt:lpstr>Type Checking</vt:lpstr>
      <vt:lpstr>Type Checking</vt:lpstr>
      <vt:lpstr>Type Checking: oefeningen</vt:lpstr>
      <vt:lpstr>Type Checking: oefeningen</vt:lpstr>
      <vt:lpstr>Type Checking: oefeningen</vt:lpstr>
      <vt:lpstr>Type Checking: IF/ELSE</vt:lpstr>
      <vt:lpstr>Type Checking: oefeningen</vt:lpstr>
      <vt:lpstr>Type Checking: FUNCTIONS</vt:lpstr>
      <vt:lpstr>Type Checking: FUNCTIONS</vt:lpstr>
      <vt:lpstr>Type Checking: oefeningen</vt:lpstr>
      <vt:lpstr>Type Checking: LAMBDA &amp; CURRYING</vt:lpstr>
      <vt:lpstr>Type Checking: oefeningen</vt:lpstr>
      <vt:lpstr>Type Checking: oefeningen</vt:lpstr>
      <vt:lpstr>Type Checking: Array</vt:lpstr>
      <vt:lpstr>SAMPLE EXAM</vt:lpstr>
    </vt:vector>
  </TitlesOfParts>
  <Company>InfoSolutions (Office-Style)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Gerben van der Heide</dc:creator>
  <cp:lastModifiedBy>Lou-Anne Koster</cp:lastModifiedBy>
  <cp:revision>367</cp:revision>
  <cp:lastPrinted>2018-06-28T08:34:23Z</cp:lastPrinted>
  <dcterms:created xsi:type="dcterms:W3CDTF">2012-03-15T13:01:51Z</dcterms:created>
  <dcterms:modified xsi:type="dcterms:W3CDTF">2019-06-06T21:55:00Z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ContentTypeId">
    <vt:lpwstr>0x01010064D8E7A8CBCB6448B193C4A0D333FEA0</vt:lpwstr>
  </property>
</Properties>
</file>